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594" r:id="rId2"/>
    <p:sldId id="609" r:id="rId3"/>
    <p:sldId id="595" r:id="rId4"/>
    <p:sldId id="596" r:id="rId5"/>
    <p:sldId id="610" r:id="rId6"/>
    <p:sldId id="597" r:id="rId7"/>
    <p:sldId id="598" r:id="rId8"/>
    <p:sldId id="599" r:id="rId9"/>
    <p:sldId id="600" r:id="rId10"/>
    <p:sldId id="601" r:id="rId11"/>
    <p:sldId id="603" r:id="rId12"/>
    <p:sldId id="604" r:id="rId13"/>
    <p:sldId id="605" r:id="rId14"/>
    <p:sldId id="606" r:id="rId15"/>
    <p:sldId id="607" r:id="rId16"/>
    <p:sldId id="608" r:id="rId17"/>
    <p:sldId id="602" r:id="rId18"/>
    <p:sldId id="592" r:id="rId19"/>
    <p:sldId id="593" r:id="rId20"/>
    <p:sldId id="521" r:id="rId21"/>
    <p:sldId id="586" r:id="rId22"/>
    <p:sldId id="584" r:id="rId23"/>
    <p:sldId id="5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EBCA44-13B4-456C-9040-7A58B5822C02}">
          <p14:sldIdLst>
            <p14:sldId id="594"/>
            <p14:sldId id="609"/>
            <p14:sldId id="595"/>
            <p14:sldId id="596"/>
            <p14:sldId id="610"/>
            <p14:sldId id="597"/>
            <p14:sldId id="598"/>
            <p14:sldId id="599"/>
            <p14:sldId id="600"/>
            <p14:sldId id="601"/>
            <p14:sldId id="603"/>
            <p14:sldId id="604"/>
            <p14:sldId id="605"/>
            <p14:sldId id="606"/>
            <p14:sldId id="607"/>
            <p14:sldId id="608"/>
            <p14:sldId id="602"/>
            <p14:sldId id="592"/>
            <p14:sldId id="593"/>
            <p14:sldId id="521"/>
            <p14:sldId id="586"/>
            <p14:sldId id="584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teza namvar" initials="mn" lastIdx="1" clrIdx="0">
    <p:extLst>
      <p:ext uri="{19B8F6BF-5375-455C-9EA6-DF929625EA0E}">
        <p15:presenceInfo xmlns:p15="http://schemas.microsoft.com/office/powerpoint/2012/main" userId="morteza namv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CCFF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F30FBB-DD5E-4CE8-8F19-C747A4A42168}" v="204" dt="2021-05-19T03:38:32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30" autoAdjust="0"/>
    <p:restoredTop sz="94963" autoAdjust="0"/>
  </p:normalViewPr>
  <p:slideViewPr>
    <p:cSldViewPr snapToGrid="0">
      <p:cViewPr varScale="1">
        <p:scale>
          <a:sx n="80" d="100"/>
          <a:sy n="80" d="100"/>
        </p:scale>
        <p:origin x="600" y="67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B1DB8-D9B6-4B9C-81B9-C80C6B7A63E2}" type="datetimeFigureOut">
              <a:rPr lang="en-IE" smtClean="0"/>
              <a:t>30/10/2025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B52C3-F403-4396-A21B-95025125BDE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2028708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E673D-988D-465F-A878-8670C341558C}" type="datetimeFigureOut">
              <a:rPr lang="en-IE" smtClean="0"/>
              <a:t>30/10/2025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CFC3A0-FA64-4D99-82F4-58BAB2FE61F7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2365748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B1538-4E72-25B6-8BE4-5823D9925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56BE3E-F81E-A2A3-CE95-3B938B070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E9664-F6B4-6A9C-9393-88A50CF5C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45203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AA09B0-486E-2D46-D0DD-BF4AC8EE1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423AA5-4176-6C2E-3873-666D96668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CC5E6-CE94-022B-0246-C61850286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026537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9C362-6261-00B9-B4B4-40142A55A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B12C1F-5A81-960D-84BF-13CAD8E978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3BBBB-970E-8380-F07E-E11C66F4E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76810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CEE5-91C9-0786-6578-456209237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06813C-8CAB-C966-8C21-0C5A853C21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72DE62-E6C1-1BFA-75DC-A6137F120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420326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2594E-0F31-F5FE-F84B-3A92E45C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D37AD-A86E-012E-7AAB-1D256ACAE1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B6ABE-661D-3153-67F1-5D97CABA8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31521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45944-0370-5CE9-077B-0AF5CE185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782B22-4E49-86A5-0EFF-30C76652B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01EB1F-302F-AAC0-B4BB-64918A2153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8057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E0A56-1F55-F2F6-39C2-691BD13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D75781-E067-E872-BEF5-A6A0452F20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364C1-6A7C-D69E-85FE-BD540D4D39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77240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2879-900B-B651-D3B1-F460D7605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A39DC-3219-2CFB-AC4E-DD14D2E88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EF99D1-62FB-3E05-702A-A9117E152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2064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B42EF-C52A-6ECC-B0AB-DEAC33C4B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8689B9-8E54-5634-084E-7F74E40CF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37769-A6EC-FD98-8FBE-205190474D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2173592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67B1E-91CF-E1BE-97E6-DA41B2A46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B489D5-4C18-4381-BA73-75BCDE98C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609CC3-EDAD-B585-FEC5-24BAAC6121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72471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0040B-C9E7-B62E-69A2-46D38D378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2E8985-CE3E-7751-BDAA-C9F931E54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52E114-9365-B639-BD77-7845258711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4597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91143-A18F-C9AF-F9F9-E6C3432FB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B455E7-A871-48EF-11F1-F5C1D2309F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F424AD-DC8B-381E-7086-CD9D57559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11588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46449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29422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697924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8081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328A6-A708-76F1-9459-F9DE35B99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30FF9-6AE9-2B35-E984-403EE9791E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61434D-8E2E-20D8-CEA3-B78CF1AED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56464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D4461-645E-544E-CC98-47D714968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3E9F1-C937-05D5-72E6-2769E565F2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2030D4-62C7-F400-5418-CF6819BCF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51581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160A-97F5-0B30-7268-34115505B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C0DD29-7F3F-8E7D-B283-54EE94C9ED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7284B7-6CBE-97C6-6AC6-EE86EA43A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96194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6D7A2-E263-5B29-3077-3BFA50AA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426EBE-4C67-B11A-93A7-F986CD8FED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C757D-7CFD-1A3F-558B-9C0385B6A5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223512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CED64-35A7-6E0C-7739-A7F57D3ED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77589-258A-0D20-9C29-EA3161AF72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AACCE-7061-8A0D-0E0E-503C380D44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884335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7EF06-215C-1684-2489-40CF96E40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E58DD-F38D-B97A-2ACA-FD9EB6B23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30586-8C01-8FF8-57E5-7223C18E77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4581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8B82E-170D-C142-5B7C-2347F786D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DDC36-2164-D4D2-866E-3E281D527C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92CD82-24AB-5AC5-53A0-6059A7C24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720780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C6655-1CCF-4936-8834-2AFE020D8408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0ACF1-B1B7-479F-ADCB-64BF90C9092A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B253-D618-411A-91D6-8DA0F385568F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B112D-1196-4FB8-8EA5-3C8BF59E6775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9F9AD-884C-4203-B8D2-33454402696B}" type="datetime1">
              <a:rPr lang="en-IE" smtClean="0"/>
              <a:t>30/10/2025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A09B-8A0F-426C-93EF-60C87F437425}" type="datetime1">
              <a:rPr lang="en-IE" smtClean="0"/>
              <a:t>30/10/2025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F00C-ECC7-49E1-8AD4-97E5C58D7441}" type="datetime1">
              <a:rPr lang="en-IE" smtClean="0"/>
              <a:t>30/10/2025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66FC0-ED85-4A35-B8A0-47A26B626F6A}" type="datetime1">
              <a:rPr lang="en-IE" smtClean="0"/>
              <a:t>30/10/2025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C1C52-E788-4C4C-9D30-679939A4A777}" type="datetime1">
              <a:rPr lang="en-IE" smtClean="0"/>
              <a:t>30/10/2025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9741-F725-4EB2-B3A2-2E92D5831ABD}" type="datetime1">
              <a:rPr lang="en-IE" smtClean="0"/>
              <a:t>30/10/2025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35F4C-0AE5-4127-AB10-E8D01C2BFA31}" type="datetime1">
              <a:rPr lang="en-IE" smtClean="0"/>
              <a:t>30/10/2025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t>Click to edit Master title style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43464B93-ACDD-427D-9464-D3DACDEF01BC}" type="datetime1">
              <a:rPr lang="en-IE" smtClean="0"/>
              <a:t>30/10/2025</a:t>
            </a:fld>
            <a:endParaRPr lang="en-IE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en-IE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3110C20E-229F-4ECA-8237-DEECDEF0EF67}" type="slidenum">
              <a:rPr lang="en-IE" smtClean="0"/>
              <a:t>‹#›</a:t>
            </a:fld>
            <a:endParaRPr lang="en-I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29E7E-F483-EDCA-8DBF-E36A6EDA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C6E4EBD-CE26-BB00-040F-866D3D4A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C8A661-A402-CC16-CF8A-856AAAC79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F00BC-D424-6021-A103-3A8B740317FB}"/>
              </a:ext>
            </a:extLst>
          </p:cNvPr>
          <p:cNvSpPr/>
          <p:nvPr/>
        </p:nvSpPr>
        <p:spPr>
          <a:xfrm>
            <a:off x="0" y="456564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C7E7A-EFB0-DDE3-2C8C-4DA4D30D526E}"/>
              </a:ext>
            </a:extLst>
          </p:cNvPr>
          <p:cNvSpPr txBox="1"/>
          <p:nvPr/>
        </p:nvSpPr>
        <p:spPr>
          <a:xfrm>
            <a:off x="3463391" y="6012418"/>
            <a:ext cx="592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eXGyreAdventor-Bold"/>
              </a:rPr>
              <a:t>https://www.youtube.com/watch?v=BEWjOCVEN7M</a:t>
            </a:r>
            <a:endParaRPr lang="en-US" b="1" dirty="0"/>
          </a:p>
        </p:txBody>
      </p:sp>
      <p:pic>
        <p:nvPicPr>
          <p:cNvPr id="9" name="YTDown.com_YouTube_The-Pathway-of-Blood-Flow-Through-the-He_Media_BEWjOCVEN7M_001_480p">
            <a:hlinkClick r:id="" action="ppaction://media"/>
            <a:extLst>
              <a:ext uri="{FF2B5EF4-FFF2-40B4-BE49-F238E27FC236}">
                <a16:creationId xmlns:a16="http://schemas.microsoft.com/office/drawing/2014/main" id="{E31F3382-F1C7-09CD-EB9B-D0F11CD3C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47800" y="1028700"/>
            <a:ext cx="8875172" cy="49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6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1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6A06C-DDF3-58E0-B5B8-82A650B26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8EE7C88D-885E-4C6D-DB4A-39A54FF82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ECA30A-177F-55A0-176F-C4A22928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10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CE3D8C-61E4-0642-0B12-85C2450B9538}"/>
              </a:ext>
            </a:extLst>
          </p:cNvPr>
          <p:cNvSpPr/>
          <p:nvPr/>
        </p:nvSpPr>
        <p:spPr>
          <a:xfrm>
            <a:off x="0" y="456564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two regions in the tiff file</a:t>
            </a:r>
          </a:p>
        </p:txBody>
      </p:sp>
      <p:pic>
        <p:nvPicPr>
          <p:cNvPr id="6" name="Picture 5" descr="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8BF4CCA7-86E7-33CD-90F8-1CC4C984F6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204" y="1040749"/>
            <a:ext cx="3857589" cy="4972050"/>
          </a:xfrm>
          <a:prstGeom prst="rect">
            <a:avLst/>
          </a:prstGeom>
        </p:spPr>
      </p:pic>
      <p:pic>
        <p:nvPicPr>
          <p:cNvPr id="8" name="Picture 7" descr="A white oval object in a black background&#10;&#10;AI-generated content may be incorrect.">
            <a:extLst>
              <a:ext uri="{FF2B5EF4-FFF2-40B4-BE49-F238E27FC236}">
                <a16:creationId xmlns:a16="http://schemas.microsoft.com/office/drawing/2014/main" id="{BD4FE530-5571-CDFC-98A7-C15410942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8" y="1157532"/>
            <a:ext cx="3486151" cy="4648201"/>
          </a:xfrm>
          <a:prstGeom prst="rect">
            <a:avLst/>
          </a:prstGeom>
        </p:spPr>
      </p:pic>
      <p:pic>
        <p:nvPicPr>
          <p:cNvPr id="10" name="Picture 9" descr="A white circle on a black background&#10;&#10;AI-generated content may be incorrect.">
            <a:extLst>
              <a:ext uri="{FF2B5EF4-FFF2-40B4-BE49-F238E27FC236}">
                <a16:creationId xmlns:a16="http://schemas.microsoft.com/office/drawing/2014/main" id="{39D0DF8F-4A0D-68C7-171C-0E67FAEA85E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93" y="1040749"/>
            <a:ext cx="3857589" cy="49720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ED95E0-1AF7-4D0D-4F0E-E156CFBDD3BA}"/>
              </a:ext>
            </a:extLst>
          </p:cNvPr>
          <p:cNvSpPr/>
          <p:nvPr/>
        </p:nvSpPr>
        <p:spPr>
          <a:xfrm>
            <a:off x="936569" y="5976284"/>
            <a:ext cx="24128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The “</a:t>
            </a:r>
            <a:r>
              <a:rPr lang="en-US" sz="1400" dirty="0" err="1"/>
              <a:t>AIF_And_Myo_Masks</a:t>
            </a:r>
            <a:r>
              <a:rPr lang="en-US" sz="1400" dirty="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48D57-4164-604F-64A3-29918B7D3E54}"/>
              </a:ext>
            </a:extLst>
          </p:cNvPr>
          <p:cNvSpPr txBox="1"/>
          <p:nvPr/>
        </p:nvSpPr>
        <p:spPr>
          <a:xfrm>
            <a:off x="4486275" y="5976284"/>
            <a:ext cx="3538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pool region are pixels that </a:t>
            </a:r>
            <a:r>
              <a:rPr lang="en-US" sz="1400" b="1" dirty="0"/>
              <a:t>mask==0 </a:t>
            </a:r>
            <a:r>
              <a:rPr lang="en-US" sz="1400" dirty="0"/>
              <a:t>in the .tiff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CF547F-6843-461B-573B-CFF2A0580611}"/>
              </a:ext>
            </a:extLst>
          </p:cNvPr>
          <p:cNvSpPr txBox="1"/>
          <p:nvPr/>
        </p:nvSpPr>
        <p:spPr>
          <a:xfrm>
            <a:off x="8343864" y="5976284"/>
            <a:ext cx="3457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Myocardium region are pixels that </a:t>
            </a:r>
            <a:r>
              <a:rPr lang="en-US" sz="1400" b="1" dirty="0"/>
              <a:t>mask==0 </a:t>
            </a:r>
            <a:r>
              <a:rPr lang="en-US" sz="1400" dirty="0"/>
              <a:t>in the .tiff file</a:t>
            </a:r>
          </a:p>
        </p:txBody>
      </p:sp>
    </p:spTree>
    <p:extLst>
      <p:ext uri="{BB962C8B-B14F-4D97-AF65-F5344CB8AC3E}">
        <p14:creationId xmlns:p14="http://schemas.microsoft.com/office/powerpoint/2010/main" val="14391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09E1D-7BC9-3BCC-7FC1-EE493DA42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0967BFC-BFE9-7212-D539-DF03E804D6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2BFDD-E0FE-7CCF-77DA-C5FCEA30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8FA87C-4E93-F4EA-DEF1-5A940A3F9666}"/>
              </a:ext>
            </a:extLst>
          </p:cNvPr>
          <p:cNvSpPr/>
          <p:nvPr/>
        </p:nvSpPr>
        <p:spPr>
          <a:xfrm>
            <a:off x="0" y="456564"/>
            <a:ext cx="4634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content of the DICOM files over time</a:t>
            </a:r>
          </a:p>
        </p:txBody>
      </p:sp>
      <p:pic>
        <p:nvPicPr>
          <p:cNvPr id="4" name="dicom_movie">
            <a:hlinkClick r:id="" action="ppaction://media"/>
            <a:extLst>
              <a:ext uri="{FF2B5EF4-FFF2-40B4-BE49-F238E27FC236}">
                <a16:creationId xmlns:a16="http://schemas.microsoft.com/office/drawing/2014/main" id="{12A6A474-C0C9-995B-CD72-667119991F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20050" y="1031874"/>
            <a:ext cx="3752850" cy="5002445"/>
          </a:xfrm>
          <a:prstGeom prst="rect">
            <a:avLst/>
          </a:prstGeom>
        </p:spPr>
      </p:pic>
      <p:pic>
        <p:nvPicPr>
          <p:cNvPr id="7" name="Picture 6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D8F463A8-468D-2CC6-5A9A-271D9268D4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6" y="1642915"/>
            <a:ext cx="6795831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1118D1-F70D-3BD9-4C59-6B30CFF01FEB}"/>
              </a:ext>
            </a:extLst>
          </p:cNvPr>
          <p:cNvSpPr txBox="1"/>
          <p:nvPr/>
        </p:nvSpPr>
        <p:spPr>
          <a:xfrm>
            <a:off x="2238375" y="5527626"/>
            <a:ext cx="4457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The signal intensity at the central pixel of the images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D58A1-3A05-C260-48C2-C50E80E1C1D4}"/>
              </a:ext>
            </a:extLst>
          </p:cNvPr>
          <p:cNvSpPr txBox="1"/>
          <p:nvPr/>
        </p:nvSpPr>
        <p:spPr>
          <a:xfrm>
            <a:off x="8237088" y="6034319"/>
            <a:ext cx="33187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33519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A974A-EBFA-4B38-6246-0C5F0CA23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A3752862-F2D8-553A-EF07-7E2453F9B9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539" y="1781175"/>
            <a:ext cx="7664549" cy="4554859"/>
          </a:xfrm>
          <a:prstGeom prst="rect">
            <a:avLst/>
          </a:prstGeom>
        </p:spPr>
      </p:pic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B995DE1-A46C-35FE-102E-BB4D779F1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F511ED-7C9A-29CA-0EA9-FC99E40DA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6051"/>
            <a:ext cx="419100" cy="361950"/>
          </a:xfrm>
        </p:spPr>
        <p:txBody>
          <a:bodyPr/>
          <a:lstStyle/>
          <a:p>
            <a:fld id="{3110C20E-229F-4ECA-8237-DEECDEF0EF67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8E9152-AEE8-2147-5C37-65CFFBAA7375}"/>
              </a:ext>
            </a:extLst>
          </p:cNvPr>
          <p:cNvSpPr/>
          <p:nvPr/>
        </p:nvSpPr>
        <p:spPr>
          <a:xfrm>
            <a:off x="0" y="199389"/>
            <a:ext cx="3249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  <a:p>
            <a:r>
              <a:rPr lang="en-US" b="1" dirty="0"/>
              <a:t>Arterial Input Function (AIF)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EDFA16-4BDC-3B1B-6769-201B2EBBEED3}"/>
              </a:ext>
            </a:extLst>
          </p:cNvPr>
          <p:cNvSpPr txBox="1"/>
          <p:nvPr/>
        </p:nvSpPr>
        <p:spPr>
          <a:xfrm>
            <a:off x="95249" y="1074661"/>
            <a:ext cx="7344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Performing an averaging on the </a:t>
            </a:r>
            <a:r>
              <a:rPr lang="en-US" b="1" dirty="0"/>
              <a:t>blood pool region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arterial_input_function</a:t>
            </a:r>
            <a:endParaRPr lang="en-US" i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DFE0C0-D490-2B49-0F3D-7332937CC0B2}"/>
              </a:ext>
            </a:extLst>
          </p:cNvPr>
          <p:cNvSpPr txBox="1"/>
          <p:nvPr/>
        </p:nvSpPr>
        <p:spPr>
          <a:xfrm>
            <a:off x="419100" y="6088559"/>
            <a:ext cx="1209675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Item 4 of section D of 1998 paper:</a:t>
            </a:r>
          </a:p>
          <a:p>
            <a:r>
              <a:rPr lang="en-US" sz="1400" dirty="0"/>
              <a:t>The signal time course in the LV blood pool can be used as an input function, </a:t>
            </a:r>
            <a:r>
              <a:rPr lang="en-US" sz="1400" i="1" dirty="0" err="1"/>
              <a:t>cin</a:t>
            </a:r>
            <a:r>
              <a:rPr lang="en-US" sz="1400" i="1" dirty="0"/>
              <a:t>(t)</a:t>
            </a:r>
            <a:r>
              <a:rPr lang="en-US" sz="1400" dirty="0"/>
              <a:t>, for deconvolution of the tissue curves, as previously validated in PET studies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90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48505-D69A-85E0-5D4B-E25E1448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AE82C21-D4AB-A25D-B679-B3A7F65A1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C9D44F-FDDD-849E-7233-6581630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973F7D-F54F-EAC7-AAE1-A78993F8C62D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Signal intensity in myocardium region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7D147-A3BD-C808-3183-0F6BEAD43CA2}"/>
              </a:ext>
            </a:extLst>
          </p:cNvPr>
          <p:cNvSpPr txBox="1"/>
          <p:nvPr/>
        </p:nvSpPr>
        <p:spPr>
          <a:xfrm>
            <a:off x="69056" y="1127463"/>
            <a:ext cx="10770394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MYO(t)</a:t>
            </a:r>
            <a:r>
              <a:rPr lang="en-US" dirty="0"/>
              <a:t>: Signal intensities for a pixel in the </a:t>
            </a:r>
            <a:r>
              <a:rPr lang="en-US" b="1" dirty="0"/>
              <a:t>myocardium region </a:t>
            </a:r>
            <a:r>
              <a:rPr lang="en-US" dirty="0"/>
              <a:t>for every pixel</a:t>
            </a:r>
            <a:r>
              <a:rPr lang="fa-IR" dirty="0"/>
              <a:t> </a:t>
            </a:r>
            <a:r>
              <a:rPr lang="en-US" dirty="0"/>
              <a:t>over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done in </a:t>
            </a:r>
            <a:r>
              <a:rPr lang="en-US" i="1" dirty="0"/>
              <a:t>compute_quantity.py </a:t>
            </a:r>
            <a:r>
              <a:rPr lang="en-US" dirty="0"/>
              <a:t>in method </a:t>
            </a:r>
            <a:r>
              <a:rPr lang="en-US" i="1" dirty="0" err="1"/>
              <a:t>myocardium_time_series</a:t>
            </a:r>
            <a:endParaRPr lang="en-US" i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dirty="0"/>
          </a:p>
        </p:txBody>
      </p:sp>
      <p:pic>
        <p:nvPicPr>
          <p:cNvPr id="11" name="Picture 10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16DAB118-5B1B-D572-E35F-566B8C4B78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04" y="2133600"/>
            <a:ext cx="79498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4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F529A-4D95-5901-15FE-4093C2CBF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42D8AFD-C574-06B0-5C90-111ED8AB2D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C1C36-CBD0-7B31-EBEA-24E6DD6F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4E3FED-6618-FA58-5BDB-483F0E0B6136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pic>
        <p:nvPicPr>
          <p:cNvPr id="6" name="Picture 5" descr="A screen shot of a graph&#10;&#10;AI-generated content may be incorrect.">
            <a:extLst>
              <a:ext uri="{FF2B5EF4-FFF2-40B4-BE49-F238E27FC236}">
                <a16:creationId xmlns:a16="http://schemas.microsoft.com/office/drawing/2014/main" id="{A8FC2B1A-9B31-B730-E7E2-D8CCAAF2B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13" y="942680"/>
            <a:ext cx="5462315" cy="582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78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65680-841B-A8EA-6D67-BA78F85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292D5CCD-8F95-B0D3-0072-2F76816EB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0B210F-5AF5-BD5A-C8DC-044CC722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EC3443-2A4B-B526-A3F3-FC505A789378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51268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5668-65C8-DFC4-8C28-FDDBE77C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663FD70-FC8D-D6B7-9ACF-DF8EEF0C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831A4-F8BA-24DF-3B95-14211AFE9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C3D3A0-D702-7164-BB38-0412E18925BF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80639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78796-59B0-993C-F027-254B2E4C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4B9FA289-BA51-1E2D-BDC9-35E9B2577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303E6-BCCF-C23B-A4FE-F5667293B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24F40B-B788-A245-A93D-9F69D5E072EA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4222115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CD026-BA99-5719-112B-9D610D7E9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FF2EAC2-7D4B-1D36-76DE-D0F463F17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248AE7-CFE9-5498-CA54-95B8C30C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0FE757-AD0A-CD65-3F87-492C95E5EC21}"/>
              </a:ext>
            </a:extLst>
          </p:cNvPr>
          <p:cNvSpPr/>
          <p:nvPr/>
        </p:nvSpPr>
        <p:spPr>
          <a:xfrm>
            <a:off x="0" y="456564"/>
            <a:ext cx="4111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Postdoc: 2023-Present</a:t>
            </a:r>
          </a:p>
        </p:txBody>
      </p:sp>
      <p:pic>
        <p:nvPicPr>
          <p:cNvPr id="6" name="Picture 5" descr="A diagram of a software development process">
            <a:extLst>
              <a:ext uri="{FF2B5EF4-FFF2-40B4-BE49-F238E27FC236}">
                <a16:creationId xmlns:a16="http://schemas.microsoft.com/office/drawing/2014/main" id="{16B157A1-7BD4-DE50-82ED-7940235309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" t="1266" r="2321" b="1688"/>
          <a:stretch>
            <a:fillRect/>
          </a:stretch>
        </p:blipFill>
        <p:spPr>
          <a:xfrm>
            <a:off x="3615373" y="1573545"/>
            <a:ext cx="8576627" cy="4614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FB037-6583-249C-C3C6-3FAFE4603A68}"/>
              </a:ext>
            </a:extLst>
          </p:cNvPr>
          <p:cNvSpPr txBox="1"/>
          <p:nvPr/>
        </p:nvSpPr>
        <p:spPr>
          <a:xfrm>
            <a:off x="188644" y="1010335"/>
            <a:ext cx="106889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baseline="0" dirty="0">
                <a:latin typeface="TeXGyreAdventor-Bold"/>
              </a:rPr>
              <a:t>Radiation</a:t>
            </a:r>
            <a:r>
              <a:rPr lang="en-US" sz="1800" b="1" i="0" u="none" strike="noStrike" baseline="0" dirty="0">
                <a:latin typeface="TeXGyreAdventor-Bold"/>
              </a:rPr>
              <a:t> field visualization in nuclear facilities using AR and VR technologies</a:t>
            </a:r>
            <a:endParaRPr lang="en-US" b="1" dirty="0"/>
          </a:p>
        </p:txBody>
      </p:sp>
      <p:pic>
        <p:nvPicPr>
          <p:cNvPr id="10" name="Picture 9" descr="A hand reaching out to a screen&#10;&#10;AI-generated content may be incorrect.">
            <a:extLst>
              <a:ext uri="{FF2B5EF4-FFF2-40B4-BE49-F238E27FC236}">
                <a16:creationId xmlns:a16="http://schemas.microsoft.com/office/drawing/2014/main" id="{F5A2B014-13C5-4DB6-64E3-D824A7D624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9"/>
          <a:stretch>
            <a:fillRect/>
          </a:stretch>
        </p:blipFill>
        <p:spPr>
          <a:xfrm>
            <a:off x="188644" y="1379667"/>
            <a:ext cx="3346613" cy="272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03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75A10-1418-453D-239F-58641B8E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BACF8AC1-0FE9-9D6F-61A5-C49E080919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176B5-3925-ECAB-80BE-732DEC18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19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80E20E-492D-881B-D910-9FC1E42B1E69}"/>
              </a:ext>
            </a:extLst>
          </p:cNvPr>
          <p:cNvSpPr/>
          <p:nvPr/>
        </p:nvSpPr>
        <p:spPr>
          <a:xfrm>
            <a:off x="0" y="456564"/>
            <a:ext cx="3432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Postdoc: 2022-2023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4D6E4-1E75-29F5-4755-A2AE735B7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16" t="5102" r="38097" b="4728"/>
          <a:stretch>
            <a:fillRect/>
          </a:stretch>
        </p:blipFill>
        <p:spPr>
          <a:xfrm rot="5400000">
            <a:off x="1338155" y="1529336"/>
            <a:ext cx="1709561" cy="4205679"/>
          </a:xfrm>
          <a:prstGeom prst="rect">
            <a:avLst/>
          </a:prstGeom>
        </p:spPr>
      </p:pic>
      <p:pic>
        <p:nvPicPr>
          <p:cNvPr id="6" name="Picture 5" descr="A diagram of a body&#10;&#10;Description automatically generated">
            <a:extLst>
              <a:ext uri="{FF2B5EF4-FFF2-40B4-BE49-F238E27FC236}">
                <a16:creationId xmlns:a16="http://schemas.microsoft.com/office/drawing/2014/main" id="{C00B6DB8-B26F-F845-2D3D-62E1420ED6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0"/>
          <a:stretch/>
        </p:blipFill>
        <p:spPr>
          <a:xfrm>
            <a:off x="4124290" y="1289123"/>
            <a:ext cx="8067710" cy="2572045"/>
          </a:xfrm>
          <a:prstGeom prst="rect">
            <a:avLst/>
          </a:prstGeom>
        </p:spPr>
      </p:pic>
      <p:pic>
        <p:nvPicPr>
          <p:cNvPr id="7" name="Picture 6" descr="A red and blue circular pattern&#10;&#10;Description automatically generated">
            <a:extLst>
              <a:ext uri="{FF2B5EF4-FFF2-40B4-BE49-F238E27FC236}">
                <a16:creationId xmlns:a16="http://schemas.microsoft.com/office/drawing/2014/main" id="{7C5AD0A4-6B82-5E34-67FC-555F35E1A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871561"/>
            <a:ext cx="7829550" cy="2986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480A0-2392-76A0-976B-AFF5505ADE23}"/>
              </a:ext>
            </a:extLst>
          </p:cNvPr>
          <p:cNvSpPr txBox="1"/>
          <p:nvPr/>
        </p:nvSpPr>
        <p:spPr>
          <a:xfrm>
            <a:off x="-1" y="1037930"/>
            <a:ext cx="9458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Modeling tritium movement through human eye lens in computational framework.</a:t>
            </a:r>
          </a:p>
        </p:txBody>
      </p:sp>
    </p:spTree>
    <p:extLst>
      <p:ext uri="{BB962C8B-B14F-4D97-AF65-F5344CB8AC3E}">
        <p14:creationId xmlns:p14="http://schemas.microsoft.com/office/powerpoint/2010/main" val="268228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947E4-666C-5A66-C675-29CC6D9E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1740BD8-9C57-D46B-4E3D-3F19B979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1D13A6-898F-DB53-B30E-29DE1B0A6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BB75F-69EF-420C-1333-69266EDEF5BF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97922-0651-D091-05C3-567735C239B5}"/>
              </a:ext>
            </a:extLst>
          </p:cNvPr>
          <p:cNvSpPr txBox="1"/>
          <p:nvPr/>
        </p:nvSpPr>
        <p:spPr>
          <a:xfrm>
            <a:off x="568975" y="3157914"/>
            <a:ext cx="61388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Advantages of CMR: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Widespread Availability,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Temporal and Spatial Resolution,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ionizing radiation.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108654-9227-06CA-A126-B431C3A0E582}"/>
              </a:ext>
            </a:extLst>
          </p:cNvPr>
          <p:cNvSpPr txBox="1"/>
          <p:nvPr/>
        </p:nvSpPr>
        <p:spPr>
          <a:xfrm>
            <a:off x="764381" y="4597062"/>
            <a:ext cx="6138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Lack of dependable quantitative analysis (p1R1)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81AD3-0573-4831-30A3-E3017911E654}"/>
              </a:ext>
            </a:extLst>
          </p:cNvPr>
          <p:cNvSpPr txBox="1"/>
          <p:nvPr/>
        </p:nvSpPr>
        <p:spPr>
          <a:xfrm>
            <a:off x="188645" y="1127346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What is Cardiac magnetic resonance (CMR)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C54289-E7C5-6149-68E9-EBB16F8BD9FE}"/>
              </a:ext>
            </a:extLst>
          </p:cNvPr>
          <p:cNvSpPr txBox="1"/>
          <p:nvPr/>
        </p:nvSpPr>
        <p:spPr>
          <a:xfrm>
            <a:off x="764381" y="1431256"/>
            <a:ext cx="87701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 medical imaging test that uses a strong magnetic field and radio waves to create detailed</a:t>
            </a:r>
            <a:r>
              <a:rPr lang="en-US" dirty="0">
                <a:solidFill>
                  <a:srgbClr val="0F1115"/>
                </a:solidFill>
                <a:latin typeface="quote-cjk-patch"/>
              </a:rPr>
              <a:t> </a:t>
            </a:r>
            <a:r>
              <a:rPr lang="en-US" b="0" i="0" dirty="0">
                <a:solidFill>
                  <a:srgbClr val="0F1115"/>
                </a:solidFill>
                <a:effectLst/>
                <a:latin typeface="quote-cjk-patch"/>
              </a:rPr>
              <a:t>and moving pictures of the heart and its blood vessels.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57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-1" y="6381750"/>
            <a:ext cx="638175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20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FF213-5E14-3913-B7E6-D998A40BD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8" t="1697" r="64398" b="5139"/>
          <a:stretch/>
        </p:blipFill>
        <p:spPr>
          <a:xfrm>
            <a:off x="9758210" y="1666037"/>
            <a:ext cx="1809480" cy="47010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1931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Ph.D. project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42522-05EB-6176-0B30-EE9226208996}"/>
              </a:ext>
            </a:extLst>
          </p:cNvPr>
          <p:cNvSpPr txBox="1"/>
          <p:nvPr/>
        </p:nvSpPr>
        <p:spPr>
          <a:xfrm>
            <a:off x="7672839" y="6144309"/>
            <a:ext cx="4170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simulate the full human vessels, around 1</a:t>
            </a:r>
            <a:r>
              <a:rPr lang="en-US" sz="1800" b="0" i="1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billion nodes are required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7B27DC-86FE-FB5C-0C02-9242B2F730BB}"/>
              </a:ext>
            </a:extLst>
          </p:cNvPr>
          <p:cNvSpPr txBox="1"/>
          <p:nvPr/>
        </p:nvSpPr>
        <p:spPr>
          <a:xfrm>
            <a:off x="1771649" y="988846"/>
            <a:ext cx="7781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algorithm for the lattice Boltzmann method adapted to sparse geometries and distributed memory systems</a:t>
            </a:r>
            <a:endParaRPr lang="en-US" sz="1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9CC015-3D66-CE6B-7BA0-EDDEE5666E28}"/>
              </a:ext>
            </a:extLst>
          </p:cNvPr>
          <p:cNvSpPr txBox="1"/>
          <p:nvPr/>
        </p:nvSpPr>
        <p:spPr>
          <a:xfrm>
            <a:off x="319086" y="2060984"/>
            <a:ext cx="6162674" cy="277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C++ code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on super computers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an algorithm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2 algorithms along with implementation in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43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21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3271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period in Iran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67551D3D-8DEB-03AF-7E98-89619D4C288F}"/>
              </a:ext>
            </a:extLst>
          </p:cNvPr>
          <p:cNvSpPr txBox="1">
            <a:spLocks/>
          </p:cNvSpPr>
          <p:nvPr/>
        </p:nvSpPr>
        <p:spPr>
          <a:xfrm>
            <a:off x="377290" y="918229"/>
            <a:ext cx="8143910" cy="531078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C++/Python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Scientific computation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Fluid flow simulation software</a:t>
            </a:r>
          </a:p>
          <a:p>
            <a:pPr marL="28575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Geometry optimization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Parallel programming using MPI, OpenMP, CUDA</a:t>
            </a:r>
          </a:p>
          <a:p>
            <a:pPr marL="285750" lvl="0" indent="-285750" defTabSz="9144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IE" sz="1800" cap="none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About 100,000 lines</a:t>
            </a:r>
            <a:endParaRPr lang="fa-IR" sz="1800" cap="none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708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22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0E3DBD6-E76E-7B0F-D1BE-FB6D26AB6732}"/>
              </a:ext>
            </a:extLst>
          </p:cNvPr>
          <p:cNvSpPr/>
          <p:nvPr/>
        </p:nvSpPr>
        <p:spPr>
          <a:xfrm>
            <a:off x="0" y="456564"/>
            <a:ext cx="2039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invention:</a:t>
            </a:r>
          </a:p>
        </p:txBody>
      </p:sp>
      <p:pic>
        <p:nvPicPr>
          <p:cNvPr id="7" name="Picture 6" descr="A document with a stamp on it&#10;&#10;Description automatically generated">
            <a:extLst>
              <a:ext uri="{FF2B5EF4-FFF2-40B4-BE49-F238E27FC236}">
                <a16:creationId xmlns:a16="http://schemas.microsoft.com/office/drawing/2014/main" id="{FC2AD670-13A6-8E51-85BE-85FB4FEA83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36" y="1197842"/>
            <a:ext cx="3575680" cy="5057434"/>
          </a:xfrm>
          <a:prstGeom prst="rect">
            <a:avLst/>
          </a:prstGeom>
        </p:spPr>
      </p:pic>
      <p:pic>
        <p:nvPicPr>
          <p:cNvPr id="6" name="Picture 5" descr="A machine in a lab&#10;&#10;Description automatically generated">
            <a:extLst>
              <a:ext uri="{FF2B5EF4-FFF2-40B4-BE49-F238E27FC236}">
                <a16:creationId xmlns:a16="http://schemas.microsoft.com/office/drawing/2014/main" id="{13E1D536-CA69-6A59-EC83-F027C339C2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16" y="1197842"/>
            <a:ext cx="3975387" cy="5300515"/>
          </a:xfrm>
          <a:prstGeom prst="rect">
            <a:avLst/>
          </a:prstGeom>
        </p:spPr>
      </p:pic>
      <p:pic>
        <p:nvPicPr>
          <p:cNvPr id="10" name="Picture 9" descr="A machine on a table&#10;&#10;Description automatically generated">
            <a:extLst>
              <a:ext uri="{FF2B5EF4-FFF2-40B4-BE49-F238E27FC236}">
                <a16:creationId xmlns:a16="http://schemas.microsoft.com/office/drawing/2014/main" id="{90AC097B-A305-874A-FD1A-DD5BBF4E205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327" y="1207367"/>
            <a:ext cx="3975386" cy="530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260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572756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23</a:t>
            </a:fld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FC4D9-7D26-366E-EAFC-59BC96BC5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186" y="942680"/>
            <a:ext cx="6708037" cy="5712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4A4889-D1DF-B8BF-5EAD-1434FC91C44E}"/>
              </a:ext>
            </a:extLst>
          </p:cNvPr>
          <p:cNvSpPr txBox="1"/>
          <p:nvPr/>
        </p:nvSpPr>
        <p:spPr>
          <a:xfrm>
            <a:off x="174425" y="428688"/>
            <a:ext cx="7702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biggest problem I solved by the developed code:</a:t>
            </a:r>
          </a:p>
        </p:txBody>
      </p:sp>
    </p:spTree>
    <p:extLst>
      <p:ext uri="{BB962C8B-B14F-4D97-AF65-F5344CB8AC3E}">
        <p14:creationId xmlns:p14="http://schemas.microsoft.com/office/powerpoint/2010/main" val="391628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C444-8155-0177-4969-A813EF48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0F6B1AF0-48E4-3801-CEC7-6F2F3FE0C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A848BD-D62E-E9C5-FA90-24387659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3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480385-8BDF-2155-EB2D-F7BD5EED7EC2}"/>
              </a:ext>
            </a:extLst>
          </p:cNvPr>
          <p:cNvSpPr/>
          <p:nvPr/>
        </p:nvSpPr>
        <p:spPr>
          <a:xfrm>
            <a:off x="0" y="456564"/>
            <a:ext cx="6429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problem to measure blood flow in heart and vessels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44E31-8827-5E70-0DCE-D2A7B079C029}"/>
              </a:ext>
            </a:extLst>
          </p:cNvPr>
          <p:cNvSpPr txBox="1"/>
          <p:nvPr/>
        </p:nvSpPr>
        <p:spPr>
          <a:xfrm>
            <a:off x="105894" y="1014515"/>
            <a:ext cx="11980212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How to estimate blood flow in the heart muscle:</a:t>
            </a:r>
          </a:p>
          <a:p>
            <a:r>
              <a:rPr lang="en-US" b="1" dirty="0"/>
              <a:t>   </a:t>
            </a:r>
            <a:r>
              <a:rPr lang="en-US" dirty="0"/>
              <a:t>By injecting a material called gadolinium into the bloodstream, and then by taking a sequence of MRI images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What is the problem: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MRI signal is not directly proportional to gadolinium concentration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MRI scanner measures </a:t>
            </a:r>
            <a:r>
              <a:rPr lang="en-US" b="1" dirty="0"/>
              <a:t>signal intensity</a:t>
            </a:r>
            <a:r>
              <a:rPr lang="en-US" dirty="0"/>
              <a:t>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the actual concentration of gadolinium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relationship between these two is </a:t>
            </a:r>
            <a:r>
              <a:rPr lang="en-US" b="1" dirty="0"/>
              <a:t>not perfectly linear</a:t>
            </a:r>
          </a:p>
          <a:p>
            <a:pPr>
              <a:buNone/>
            </a:pPr>
            <a:endParaRPr lang="en-US" b="1" dirty="0"/>
          </a:p>
          <a:p>
            <a:pPr algn="ctr">
              <a:buNone/>
            </a:pPr>
            <a:r>
              <a:rPr lang="en-US" sz="2000" b="1" dirty="0"/>
              <a:t>This is a big problem for </a:t>
            </a:r>
            <a:r>
              <a:rPr lang="en-US" sz="2000" b="1" dirty="0">
                <a:solidFill>
                  <a:srgbClr val="FF0000"/>
                </a:solidFill>
              </a:rPr>
              <a:t>quantitative</a:t>
            </a:r>
            <a:r>
              <a:rPr lang="en-US" sz="2000" b="1" dirty="0"/>
              <a:t> analysis</a:t>
            </a:r>
          </a:p>
          <a:p>
            <a:endParaRPr lang="en-US" dirty="0"/>
          </a:p>
          <a:p>
            <a:r>
              <a:rPr lang="en-US" b="1" dirty="0"/>
              <a:t>Solution:</a:t>
            </a:r>
          </a:p>
          <a:p>
            <a:r>
              <a:rPr lang="en-US" dirty="0"/>
              <a:t>   Must use a robust mathematical models, like the Fermi function deconvolution</a:t>
            </a:r>
          </a:p>
        </p:txBody>
      </p:sp>
    </p:spTree>
    <p:extLst>
      <p:ext uri="{BB962C8B-B14F-4D97-AF65-F5344CB8AC3E}">
        <p14:creationId xmlns:p14="http://schemas.microsoft.com/office/powerpoint/2010/main" val="3025187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6ECFE-32F6-45C8-8C5E-7B793D917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308C6526-BF23-4D2A-433E-568D1CA54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91A6B4-F236-9B68-DE2F-43E9F98D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4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C9F448-2192-A8F5-8049-4CD0D51F748C}"/>
              </a:ext>
            </a:extLst>
          </p:cNvPr>
          <p:cNvSpPr/>
          <p:nvPr/>
        </p:nvSpPr>
        <p:spPr>
          <a:xfrm>
            <a:off x="0" y="456564"/>
            <a:ext cx="5339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b="1" dirty="0"/>
              <a:t>How myocardial blood flow (MBF) is calculated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886712-BED9-9278-1D87-19D90CCBE7FE}"/>
              </a:ext>
            </a:extLst>
          </p:cNvPr>
          <p:cNvSpPr txBox="1"/>
          <p:nvPr/>
        </p:nvSpPr>
        <p:spPr>
          <a:xfrm>
            <a:off x="169595" y="942680"/>
            <a:ext cx="1144904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dirty="0"/>
              <a:t>Once the signal-intensity curves are corrected, a mathematical model could be used to compute MBF.</a:t>
            </a:r>
          </a:p>
          <a:p>
            <a:pPr>
              <a:buNone/>
            </a:pPr>
            <a:endParaRPr lang="en-US" sz="1200" dirty="0"/>
          </a:p>
          <a:p>
            <a:pPr>
              <a:buNone/>
            </a:pPr>
            <a:r>
              <a:rPr lang="en-US" sz="1200" dirty="0"/>
              <a:t>There are two main modeling approaches:</a:t>
            </a:r>
          </a:p>
          <a:p>
            <a:pPr>
              <a:buNone/>
            </a:pPr>
            <a:r>
              <a:rPr lang="en-US" sz="1200" b="1" dirty="0"/>
              <a:t>a) Tracer-kinetic (blood-tissue exchange) model</a:t>
            </a:r>
          </a:p>
          <a:p>
            <a:pPr>
              <a:buNone/>
            </a:pPr>
            <a:r>
              <a:rPr lang="en-US" sz="1200" b="1" dirty="0"/>
              <a:t>b) Deconvolution approach </a:t>
            </a:r>
          </a:p>
          <a:p>
            <a:pPr>
              <a:buNone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It assumes that the tissue signal curve is the </a:t>
            </a:r>
            <a:r>
              <a:rPr lang="en-US" sz="1200" b="1" dirty="0"/>
              <a:t>convolution</a:t>
            </a:r>
            <a:r>
              <a:rPr lang="en-US" sz="1200" dirty="0"/>
              <a:t> of the input (AIF) with the </a:t>
            </a:r>
            <a:r>
              <a:rPr lang="en-US" sz="1200" b="1" dirty="0"/>
              <a:t>tissue impulse response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By </a:t>
            </a:r>
            <a:r>
              <a:rPr lang="en-US" sz="1200" b="1" dirty="0"/>
              <a:t>deconvolving</a:t>
            </a:r>
            <a:r>
              <a:rPr lang="en-US" sz="1200" dirty="0"/>
              <a:t> the tissue curve with the AIF, we recover that impulse response.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height (amplitude)</a:t>
            </a:r>
            <a:r>
              <a:rPr lang="en-US" sz="1200" dirty="0"/>
              <a:t> of this impulse response at time zero represents the </a:t>
            </a:r>
            <a:r>
              <a:rPr lang="en-US" sz="1200" b="1" dirty="0"/>
              <a:t>blood flow</a:t>
            </a:r>
            <a:r>
              <a:rPr lang="en-US" sz="1200" dirty="0"/>
              <a:t> through that tissue.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None/>
            </a:pPr>
            <a:r>
              <a:rPr lang="en-US" sz="1200" dirty="0"/>
              <a:t>Because deconvolution is a mathematically unstable (for example by using Fourier Transform negative values obtained) a </a:t>
            </a:r>
            <a:r>
              <a:rPr lang="en-US" sz="1200" b="1" dirty="0"/>
              <a:t>constrain</a:t>
            </a:r>
            <a:r>
              <a:rPr lang="en-US" sz="1200" dirty="0"/>
              <a:t> such as the </a:t>
            </a:r>
            <a:r>
              <a:rPr lang="en-US" sz="1200" b="1" dirty="0"/>
              <a:t>Fermi function </a:t>
            </a:r>
            <a:r>
              <a:rPr lang="en-US" sz="1200" dirty="0"/>
              <a:t>is used, which provides a smooth and physiologically realistic shape for the response curve.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0CD281-C19D-00AB-2A72-C9BC9102E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52" y="3805002"/>
            <a:ext cx="9053534" cy="27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64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8368A-078F-B854-D40D-C9F541A3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64FABD2-F463-8ACA-6741-B5E40842B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EA0332-BD07-F83D-5248-7016DF3BD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5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82EFD5-AEDC-2BAB-E46C-2F60B1A759FB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</p:spTree>
    <p:extLst>
      <p:ext uri="{BB962C8B-B14F-4D97-AF65-F5344CB8AC3E}">
        <p14:creationId xmlns:p14="http://schemas.microsoft.com/office/powerpoint/2010/main" val="1743663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0A5AB-C41B-38DF-E41A-58E21A7AC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5F9ADCFF-F222-CE94-4176-25E1D1D1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71B384-1817-A474-5632-50C0B6B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6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34D961-C4E2-E687-4C46-6BF35977571C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/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dirty="0"/>
                  <a:t>In the context of perfusion MRI (like in </a:t>
                </a:r>
                <a:r>
                  <a:rPr lang="en-US" dirty="0" err="1"/>
                  <a:t>Quinaglia</a:t>
                </a:r>
                <a:r>
                  <a:rPr lang="en-US" dirty="0"/>
                  <a:t> et al., 2019),</a:t>
                </a:r>
                <a:br>
                  <a:rPr lang="en-US" dirty="0"/>
                </a:br>
                <a:r>
                  <a:rPr lang="en-US" dirty="0"/>
                  <a:t>you have two time signals: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AIF(t)</a:t>
                </a:r>
                <a:r>
                  <a:rPr lang="en-US" dirty="0"/>
                  <a:t> → arterial input function (how contrast agent enters the blood)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MYO(t)</a:t>
                </a:r>
                <a:r>
                  <a:rPr lang="en-US" dirty="0"/>
                  <a:t> → myocardial tissue signal (how contrast appears in heart tissue)</a:t>
                </a:r>
              </a:p>
              <a:p>
                <a:pPr>
                  <a:buNone/>
                </a:pPr>
                <a:r>
                  <a:rPr lang="en-US" dirty="0"/>
                  <a:t>These two are related through </a:t>
                </a:r>
                <a:r>
                  <a:rPr lang="en-US" b="1" dirty="0"/>
                  <a:t>a convolution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𝑀𝑌𝑂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where “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” means convolution, and </a:t>
                </a:r>
                <a:r>
                  <a:rPr lang="en-US" b="1" dirty="0"/>
                  <a:t>h(t)</a:t>
                </a:r>
                <a:r>
                  <a:rPr lang="en-US" dirty="0"/>
                  <a:t> is called the </a:t>
                </a:r>
                <a:r>
                  <a:rPr lang="en-US" b="1" dirty="0"/>
                  <a:t>tissue impulse response function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DFB6A0-DF5E-3B76-D827-B2905EB1B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1021140"/>
                <a:ext cx="10401300" cy="2031325"/>
              </a:xfrm>
              <a:prstGeom prst="rect">
                <a:avLst/>
              </a:prstGeom>
              <a:blipFill>
                <a:blip r:embed="rId4"/>
                <a:stretch>
                  <a:fillRect l="-469" t="-18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/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To find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fa-I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dirty="0"/>
                  <a:t>, </a:t>
                </a:r>
                <a:r>
                  <a:rPr lang="en-US" dirty="0"/>
                  <a:t>you need to </a:t>
                </a:r>
                <a:r>
                  <a:rPr lang="en-US" b="1" dirty="0"/>
                  <a:t>undo the convolution</a:t>
                </a:r>
                <a:r>
                  <a:rPr lang="en-US" dirty="0"/>
                  <a:t>, which is called </a:t>
                </a:r>
                <a:r>
                  <a:rPr lang="en-US" b="1" dirty="0"/>
                  <a:t>deconvolution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D2E0F6E-F18E-B644-F0F3-C694E5E1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" y="3482370"/>
                <a:ext cx="10210800" cy="369332"/>
              </a:xfrm>
              <a:prstGeom prst="rect">
                <a:avLst/>
              </a:prstGeom>
              <a:blipFill>
                <a:blip r:embed="rId5"/>
                <a:stretch>
                  <a:fillRect l="-47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/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b="1" dirty="0"/>
                  <a:t>Using Fourier Transform (concept)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𝑀𝑌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a-IR" i="1">
                          <a:latin typeface="Cambria Math" panose="02040503050406030204" pitchFamily="18" charset="0"/>
                        </a:rPr>
                        <m:t>𝐴𝐼𝐹</m:t>
                      </m:r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𝑀𝑌</m:t>
                          </m:r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𝐴𝐼𝐹</m:t>
                          </m:r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a-IR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p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fa-IR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begChr m:val="{"/>
                          <m:endChr m:val="}"/>
                          <m:ctrlPr>
                            <a:rPr lang="fa-I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fa-I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fa-IR" dirty="0"/>
              </a:p>
              <a:p>
                <a:pPr>
                  <a:buNone/>
                </a:pPr>
                <a:r>
                  <a:rPr lang="en-US" dirty="0"/>
                  <a:t>We’ll use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np.fft.fft</a:t>
                </a:r>
                <a:r>
                  <a:rPr lang="en-US" dirty="0"/>
                  <a:t> and </a:t>
                </a:r>
                <a:r>
                  <a:rPr lang="en-US" dirty="0" err="1">
                    <a:latin typeface="Courier New" panose="02070309020205020404" pitchFamily="49" charset="0"/>
                  </a:rPr>
                  <a:t>np.fft.ifft</a:t>
                </a:r>
                <a:r>
                  <a:rPr lang="en-US" dirty="0"/>
                  <a:t> for this.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12B27B-48A9-C0B2-8F96-C670C9C64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0" y="4281607"/>
                <a:ext cx="9789319" cy="1855444"/>
              </a:xfrm>
              <a:prstGeom prst="rect">
                <a:avLst/>
              </a:prstGeom>
              <a:blipFill>
                <a:blip r:embed="rId6"/>
                <a:stretch>
                  <a:fillRect l="-561" t="-1639" b="-4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4655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2B319-1B85-9581-7C96-945698D95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A7725215-D394-BD7C-14FE-93835DE57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34F379-43A9-B570-FBCD-97FF2320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7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1382C0-1E27-BECA-F982-7C34F2C244F1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BB4F9-53BA-5A25-2E16-B11B43D4855C}"/>
              </a:ext>
            </a:extLst>
          </p:cNvPr>
          <p:cNvSpPr txBox="1"/>
          <p:nvPr/>
        </p:nvSpPr>
        <p:spPr>
          <a:xfrm>
            <a:off x="188644" y="1038136"/>
            <a:ext cx="10022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the amount of tracer in the ROI at any time,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q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is simply the difference between the amount of tracer that was washed in and washed out.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B35EAE-B8F5-7C9C-1BB2-8064B1120C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236" b="12680"/>
          <a:stretch>
            <a:fillRect/>
          </a:stretch>
        </p:blipFill>
        <p:spPr>
          <a:xfrm>
            <a:off x="2842614" y="1716895"/>
            <a:ext cx="5436358" cy="509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401B88-671A-F496-7F03-D77F3486C329}"/>
              </a:ext>
            </a:extLst>
          </p:cNvPr>
          <p:cNvSpPr txBox="1"/>
          <p:nvPr/>
        </p:nvSpPr>
        <p:spPr>
          <a:xfrm>
            <a:off x="423576" y="222675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 is the rate of flow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B84469-1753-0765-B63F-0B178C42E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767" y="2724511"/>
            <a:ext cx="5782130" cy="7044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F54F2E-AE07-737E-913C-95BEB6B98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1142" y="3679178"/>
            <a:ext cx="5782130" cy="6686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349B3F-E54E-3185-199C-EC6790F4A1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2614" y="4745744"/>
            <a:ext cx="5142762" cy="7044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EB611BF-BF3E-B85B-336B-D13B488D6201}"/>
              </a:ext>
            </a:extLst>
          </p:cNvPr>
          <p:cNvSpPr txBox="1"/>
          <p:nvPr/>
        </p:nvSpPr>
        <p:spPr>
          <a:xfrm>
            <a:off x="423575" y="5458420"/>
            <a:ext cx="10406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represents the probability that a tracer molecule remains in the ROI up to time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8835A6-E178-402D-0B6A-9E774AE1EDED}"/>
              </a:ext>
            </a:extLst>
          </p:cNvPr>
          <p:cNvSpPr txBox="1"/>
          <p:nvPr/>
        </p:nvSpPr>
        <p:spPr>
          <a:xfrm>
            <a:off x="423576" y="6000705"/>
            <a:ext cx="10406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shape of the tissue impulse response, R(t), can be approximated with a Fermi function.</a:t>
            </a:r>
          </a:p>
        </p:txBody>
      </p:sp>
    </p:spTree>
    <p:extLst>
      <p:ext uri="{BB962C8B-B14F-4D97-AF65-F5344CB8AC3E}">
        <p14:creationId xmlns:p14="http://schemas.microsoft.com/office/powerpoint/2010/main" val="2312708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7C569-FAEF-D5C9-AAB4-2E2B38FA2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79A9E2AF-9949-B38E-D55F-889C6B10E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EDC7E-4B3A-58A5-A22C-08EF452C9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8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0B79A-3F6D-B4C3-97FD-E682877FF2F5}"/>
              </a:ext>
            </a:extLst>
          </p:cNvPr>
          <p:cNvSpPr/>
          <p:nvPr/>
        </p:nvSpPr>
        <p:spPr>
          <a:xfrm>
            <a:off x="0" y="456564"/>
            <a:ext cx="6562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Pathway of Blood Flow Through the Heart, Animation.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8EE5E2-6535-19A4-3914-4007ECCD7F17}"/>
              </a:ext>
            </a:extLst>
          </p:cNvPr>
          <p:cNvSpPr txBox="1"/>
          <p:nvPr/>
        </p:nvSpPr>
        <p:spPr>
          <a:xfrm>
            <a:off x="377290" y="1238935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analytical expression for the Fermi function model is: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346BEA-EEF0-532D-C4BA-52274FE10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750" y="1608267"/>
            <a:ext cx="4348825" cy="1270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5729D9-CFE7-5855-7DE0-B01E813E0B2C}"/>
              </a:ext>
            </a:extLst>
          </p:cNvPr>
          <p:cNvSpPr txBox="1"/>
          <p:nvPr/>
        </p:nvSpPr>
        <p:spPr>
          <a:xfrm>
            <a:off x="516731" y="3015883"/>
            <a:ext cx="6138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Universal-GreekwithMathPi"/>
              </a:rPr>
              <a:t>u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(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2</a:t>
            </a:r>
            <a:r>
              <a:rPr lang="en-US" sz="1800" b="0" i="0" u="none" strike="noStrike" baseline="0" dirty="0">
                <a:latin typeface="Universal-GreekwithMathPi"/>
              </a:rPr>
              <a:t>t 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d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), a unit step function, equals 0 for </a:t>
            </a:r>
            <a:r>
              <a:rPr lang="en-US" sz="1800" b="0" i="1" u="none" strike="noStrike" baseline="0" dirty="0">
                <a:latin typeface="Times New Roman" panose="02020603050405020304" pitchFamily="18" charset="0"/>
              </a:rPr>
              <a:t>t</a:t>
            </a:r>
            <a:r>
              <a:rPr lang="en-US" sz="1800" b="0" i="0" u="none" strike="noStrike" baseline="0" dirty="0">
                <a:latin typeface="MathematicalPi-One"/>
              </a:rPr>
              <a:t>&lt;</a:t>
            </a:r>
            <a:r>
              <a:rPr lang="en-US" sz="1800" b="0" i="0" u="none" strike="noStrike" baseline="0" dirty="0" err="1">
                <a:latin typeface="Universal-GreekwithMathPi"/>
              </a:rPr>
              <a:t>t_d</a:t>
            </a:r>
            <a:r>
              <a:rPr lang="en-US" sz="800" b="0" i="1" u="none" strike="noStrike" baseline="0" dirty="0">
                <a:latin typeface="Times New Roman" panose="02020603050405020304" pitchFamily="18" charset="0"/>
              </a:rPr>
              <a:t> </a:t>
            </a:r>
            <a:r>
              <a:rPr lang="en-US" sz="1800" b="0" i="0" u="none" strike="noStrike" baseline="0" dirty="0">
                <a:latin typeface="Times New Roman" panose="02020603050405020304" pitchFamily="18" charset="0"/>
              </a:rPr>
              <a:t>and 1 for t&gt;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</a:rPr>
              <a:t>t_d</a:t>
            </a:r>
            <a:endParaRPr lang="en-US" sz="1800" b="0" i="0" u="none" strike="noStrike" baseline="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132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C8907-0EDA-512E-FA21-B84921FA1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0-HD-TOP.png">
            <a:extLst>
              <a:ext uri="{FF2B5EF4-FFF2-40B4-BE49-F238E27FC236}">
                <a16:creationId xmlns:a16="http://schemas.microsoft.com/office/drawing/2014/main" id="{69C5A9D7-98CE-CE95-469F-58A33E9E9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29552"/>
            <a:ext cx="12192000" cy="97223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dist="50800" dir="5160000" algn="ctr" rotWithShape="0">
              <a:schemeClr val="bg1"/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165100" prst="coolSlant"/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CC2035-2DDB-A7EB-F540-7559285A0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81750"/>
            <a:ext cx="377290" cy="476250"/>
          </a:xfrm>
        </p:spPr>
        <p:txBody>
          <a:bodyPr/>
          <a:lstStyle/>
          <a:p>
            <a:fld id="{3110C20E-229F-4ECA-8237-DEECDEF0EF67}" type="slidenum">
              <a:rPr lang="en-IE" smtClean="0"/>
              <a:t>9</a:t>
            </a:fld>
            <a:endParaRPr lang="en-I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FD8CC9-12BF-B0AC-33DF-FBE7916BDF70}"/>
              </a:ext>
            </a:extLst>
          </p:cNvPr>
          <p:cNvSpPr/>
          <p:nvPr/>
        </p:nvSpPr>
        <p:spPr>
          <a:xfrm>
            <a:off x="0" y="456564"/>
            <a:ext cx="4365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What is the content of the DICOM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6509-F845-54DD-8655-6E7FCDC0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556" y="962358"/>
            <a:ext cx="7318237" cy="56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81712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C0D7F5"/>
      </a:accent5>
      <a:accent6>
        <a:srgbClr val="AC4744"/>
      </a:accent6>
      <a:hlink>
        <a:srgbClr val="0066CC"/>
      </a:hlink>
      <a:folHlink>
        <a:srgbClr val="80008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C0D7F5"/>
        </a:accent5>
        <a:accent6>
          <a:srgbClr val="AC4744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86691</TotalTime>
  <Words>1027</Words>
  <Application>Microsoft Office PowerPoint</Application>
  <PresentationFormat>Widescreen</PresentationFormat>
  <Paragraphs>127</Paragraphs>
  <Slides>23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MathematicalPi-One</vt:lpstr>
      <vt:lpstr>quote-cjk-patch</vt:lpstr>
      <vt:lpstr>TeXGyreAdventor-Bold</vt:lpstr>
      <vt:lpstr>Times New Roman</vt:lpstr>
      <vt:lpstr>Universal-GreekwithMathPi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Morteza Namvar</cp:lastModifiedBy>
  <cp:revision>455</cp:revision>
  <dcterms:created xsi:type="dcterms:W3CDTF">2020-01-27T13:54:00Z</dcterms:created>
  <dcterms:modified xsi:type="dcterms:W3CDTF">2025-10-30T20:34:32Z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